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8" r:id="rId5"/>
    <p:sldId id="259" r:id="rId6"/>
    <p:sldId id="261" r:id="rId7"/>
    <p:sldId id="264" r:id="rId8"/>
    <p:sldId id="267"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93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3" autoAdjust="0"/>
    <p:restoredTop sz="94660"/>
  </p:normalViewPr>
  <p:slideViewPr>
    <p:cSldViewPr snapToGrid="0">
      <p:cViewPr varScale="1">
        <p:scale>
          <a:sx n="87" d="100"/>
          <a:sy n="87" d="100"/>
        </p:scale>
        <p:origin x="52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jp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53656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726020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549713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439100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B608C8-B3BE-4B2E-8054-11C8C9E64D07}" type="datetimeFigureOut">
              <a:rPr lang="en-US" smtClean="0"/>
              <a:t>10/2/2020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116718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440078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B608C8-B3BE-4B2E-8054-11C8C9E64D07}" type="datetimeFigureOut">
              <a:rPr lang="en-US" smtClean="0"/>
              <a:t>10/2/2020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553746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B608C8-B3BE-4B2E-8054-11C8C9E64D07}" type="datetimeFigureOut">
              <a:rPr lang="en-US" smtClean="0"/>
              <a:t>10/2/2020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6806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B608C8-B3BE-4B2E-8054-11C8C9E64D07}" type="datetimeFigureOut">
              <a:rPr lang="en-US" smtClean="0"/>
              <a:t>10/2/2020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34914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750728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832023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B608C8-B3BE-4B2E-8054-11C8C9E64D07}" type="datetimeFigureOut">
              <a:rPr lang="en-US" smtClean="0"/>
              <a:t>10/2/2020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AD7EEE-17FE-49F2-9E94-9287E581C028}" type="slidenum">
              <a:rPr lang="en-US" smtClean="0"/>
              <a:t>‹#›</a:t>
            </a:fld>
            <a:endParaRPr lang="en-US"/>
          </a:p>
        </p:txBody>
      </p:sp>
    </p:spTree>
    <p:extLst>
      <p:ext uri="{BB962C8B-B14F-4D97-AF65-F5344CB8AC3E}">
        <p14:creationId xmlns:p14="http://schemas.microsoft.com/office/powerpoint/2010/main" val="9463472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7294685" y="2673925"/>
            <a:ext cx="4724399" cy="1843645"/>
          </a:xfrm>
        </p:spPr>
        <p:txBody>
          <a:bodyPr>
            <a:noAutofit/>
          </a:bodyPr>
          <a:lstStyle/>
          <a:p>
            <a:pPr algn="r"/>
            <a:r>
              <a:rPr lang="en-US" sz="7200" dirty="0">
                <a:solidFill>
                  <a:srgbClr val="FAD93C"/>
                </a:solidFill>
                <a:latin typeface="Agency FB" panose="020B0503020202020204" pitchFamily="34" charset="0"/>
              </a:rPr>
              <a:t>N</a:t>
            </a:r>
            <a:r>
              <a:rPr lang="en-US" sz="7200" dirty="0">
                <a:solidFill>
                  <a:srgbClr val="000000"/>
                </a:solidFill>
                <a:latin typeface="Agency FB" panose="020B0503020202020204" pitchFamily="34" charset="0"/>
              </a:rPr>
              <a:t>OT</a:t>
            </a:r>
            <a:r>
              <a:rPr lang="en-US" sz="7200" dirty="0">
                <a:solidFill>
                  <a:srgbClr val="FAD93C"/>
                </a:solidFill>
                <a:latin typeface="Agency FB" panose="020B0503020202020204" pitchFamily="34" charset="0"/>
              </a:rPr>
              <a:t> </a:t>
            </a:r>
            <a:r>
              <a:rPr lang="en-US" sz="7200" dirty="0">
                <a:solidFill>
                  <a:srgbClr val="000000"/>
                </a:solidFill>
                <a:latin typeface="Agency FB" panose="020B0503020202020204" pitchFamily="34" charset="0"/>
              </a:rPr>
              <a:t>A</a:t>
            </a:r>
            <a:r>
              <a:rPr lang="en-US" sz="7200" dirty="0">
                <a:solidFill>
                  <a:srgbClr val="FAD93C"/>
                </a:solidFill>
                <a:latin typeface="Agency FB" panose="020B0503020202020204" pitchFamily="34" charset="0"/>
              </a:rPr>
              <a:t> H</a:t>
            </a:r>
            <a:r>
              <a:rPr lang="en-US" sz="7200" dirty="0">
                <a:solidFill>
                  <a:srgbClr val="000000"/>
                </a:solidFill>
                <a:latin typeface="Agency FB" panose="020B0503020202020204" pitchFamily="34" charset="0"/>
              </a:rPr>
              <a:t>ELMET</a:t>
            </a:r>
            <a:br>
              <a:rPr lang="en-US" sz="5400" dirty="0">
                <a:latin typeface="Agency FB" panose="020B0503020202020204" pitchFamily="34" charset="0"/>
              </a:rPr>
            </a:br>
            <a:r>
              <a:rPr lang="en-US" sz="4000" dirty="0">
                <a:latin typeface="Agency FB" panose="020B0503020202020204" pitchFamily="34" charset="0"/>
              </a:rPr>
              <a:t>A Coal Mine Safety Standard</a:t>
            </a:r>
          </a:p>
        </p:txBody>
      </p:sp>
      <p:sp>
        <p:nvSpPr>
          <p:cNvPr id="3" name="Subtitle 2">
            <a:extLst>
              <a:ext uri="{FF2B5EF4-FFF2-40B4-BE49-F238E27FC236}">
                <a16:creationId xmlns:a16="http://schemas.microsoft.com/office/drawing/2014/main" id="{558DFD1B-F1E8-4B63-ABB5-EB7E9657964D}"/>
              </a:ext>
            </a:extLst>
          </p:cNvPr>
          <p:cNvSpPr>
            <a:spLocks noGrp="1"/>
          </p:cNvSpPr>
          <p:nvPr>
            <p:ph type="subTitle" idx="1"/>
          </p:nvPr>
        </p:nvSpPr>
        <p:spPr>
          <a:xfrm>
            <a:off x="7232073" y="4170218"/>
            <a:ext cx="4724399" cy="2521528"/>
          </a:xfrm>
        </p:spPr>
        <p:txBody>
          <a:bodyPr>
            <a:normAutofit/>
          </a:bodyPr>
          <a:lstStyle/>
          <a:p>
            <a:pPr algn="r"/>
            <a:endParaRPr lang="en-US" sz="2800" dirty="0">
              <a:latin typeface="Agency FB" panose="020B0503020202020204" pitchFamily="34" charset="0"/>
            </a:endParaRPr>
          </a:p>
          <a:p>
            <a:pPr algn="r"/>
            <a:r>
              <a:rPr lang="en-US" sz="2800" dirty="0">
                <a:latin typeface="Agency FB" panose="020B0503020202020204" pitchFamily="34" charset="0"/>
              </a:rPr>
              <a:t>Hemant Suresh - 2019102016</a:t>
            </a:r>
          </a:p>
          <a:p>
            <a:pPr algn="r"/>
            <a:r>
              <a:rPr lang="en-US" sz="2800" dirty="0">
                <a:latin typeface="Agency FB" panose="020B0503020202020204" pitchFamily="34" charset="0"/>
              </a:rPr>
              <a:t>Adithya Sunil - 2019102005</a:t>
            </a:r>
          </a:p>
          <a:p>
            <a:pPr algn="r"/>
            <a:r>
              <a:rPr lang="en-US" sz="2800" dirty="0">
                <a:latin typeface="Agency FB" panose="020B0503020202020204" pitchFamily="34" charset="0"/>
              </a:rPr>
              <a:t>Vaibhav Bhushan – 2019112019</a:t>
            </a:r>
          </a:p>
          <a:p>
            <a:pPr algn="r"/>
            <a:r>
              <a:rPr lang="en-US" sz="2800" dirty="0">
                <a:latin typeface="Agency FB" panose="020B0503020202020204" pitchFamily="34" charset="0"/>
              </a:rPr>
              <a:t>Astitva Ranjan - 2019112025</a:t>
            </a:r>
          </a:p>
          <a:p>
            <a:pPr algn="r"/>
            <a:endParaRPr lang="en-US" sz="28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a:off x="0" y="10"/>
            <a:ext cx="8436340" cy="6857990"/>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Tree>
    <p:extLst>
      <p:ext uri="{BB962C8B-B14F-4D97-AF65-F5344CB8AC3E}">
        <p14:creationId xmlns:p14="http://schemas.microsoft.com/office/powerpoint/2010/main" val="3141138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M</a:t>
            </a:r>
            <a:r>
              <a:rPr lang="en-US" sz="7200" kern="1200" dirty="0">
                <a:solidFill>
                  <a:schemeClr val="tx1"/>
                </a:solidFill>
                <a:latin typeface="Agency FB" panose="020B0503020202020204" pitchFamily="34" charset="0"/>
              </a:rPr>
              <a:t>otivation</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751678"/>
            <a:ext cx="10918371" cy="4401205"/>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For an industry that contributes to over a quarter </a:t>
            </a:r>
            <a:r>
              <a:rPr lang="en-US" sz="2800" i="0" dirty="0">
                <a:solidFill>
                  <a:srgbClr val="222222"/>
                </a:solidFill>
                <a:effectLst/>
                <a:latin typeface="Agency FB" panose="020B0503020202020204" pitchFamily="34" charset="0"/>
              </a:rPr>
              <a:t>of the global total primary energy consumption annually, coal mining has remained one of the most dangerous fields of work with almost no innovation in technology for centuries.</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We aim to improve the lives of these labourers, especially in Third World Countries, with a cheap yet effective system, that combats these precarious situations with a quick response system that monitors conditions and alerts a central console as well as all labourers in the mines about any situation including but not limited to the release of dangerous gasses, tunnel collapses, extreme temperatures and humidity.</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Additionally, upon detection of any of these hazards, a ventilation system is activated for the miners’ safety</a:t>
            </a:r>
          </a:p>
        </p:txBody>
      </p:sp>
    </p:spTree>
    <p:extLst>
      <p:ext uri="{BB962C8B-B14F-4D97-AF65-F5344CB8AC3E}">
        <p14:creationId xmlns:p14="http://schemas.microsoft.com/office/powerpoint/2010/main" val="3899246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U</a:t>
            </a:r>
            <a:r>
              <a:rPr lang="en-US" sz="7200" kern="1200" dirty="0">
                <a:solidFill>
                  <a:schemeClr val="tx1"/>
                </a:solidFill>
                <a:latin typeface="Agency FB" panose="020B0503020202020204" pitchFamily="34" charset="0"/>
              </a:rPr>
              <a:t>se-</a:t>
            </a:r>
            <a:r>
              <a:rPr lang="en-US" sz="7200" kern="1200" dirty="0">
                <a:solidFill>
                  <a:srgbClr val="FAD93C"/>
                </a:solidFill>
                <a:latin typeface="Agency FB" panose="020B0503020202020204" pitchFamily="34" charset="0"/>
              </a:rPr>
              <a:t>C</a:t>
            </a:r>
            <a:r>
              <a:rPr lang="en-US" sz="7200" kern="1200" dirty="0">
                <a:solidFill>
                  <a:schemeClr val="tx1"/>
                </a:solidFill>
                <a:latin typeface="Agency FB" panose="020B0503020202020204" pitchFamily="34" charset="0"/>
              </a:rPr>
              <a:t>ase</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536235"/>
            <a:ext cx="10918371" cy="4832092"/>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We use Temperature, Humidity, Sound and Gas sensors for measuring various levels that covers most safety parameters. </a:t>
            </a:r>
          </a:p>
          <a:p>
            <a:pPr marL="457200" indent="-457200">
              <a:buFont typeface="Wingdings" panose="05000000000000000000" pitchFamily="2" charset="2"/>
              <a:buChar char="§"/>
            </a:pPr>
            <a:r>
              <a:rPr lang="en-US" sz="2800" dirty="0">
                <a:latin typeface="Agency FB" panose="020B0503020202020204" pitchFamily="34" charset="0"/>
              </a:rPr>
              <a:t>It provides a feasible, low cost, low maintenance, easy to implement, easy to repair safety system. The sensors continuously detect parameters for any possible risks and transmits the data to the Thingspeak channel and central monitoring system through NodeMCU. Thus data from all the helmets can be monitored and stored at a single location. </a:t>
            </a:r>
          </a:p>
          <a:p>
            <a:pPr marL="457200" indent="-457200">
              <a:buFont typeface="Wingdings" panose="05000000000000000000" pitchFamily="2" charset="2"/>
              <a:buChar char="§"/>
            </a:pPr>
            <a:r>
              <a:rPr lang="en-US" sz="2800" dirty="0">
                <a:latin typeface="Agency FB" panose="020B0503020202020204" pitchFamily="34" charset="0"/>
              </a:rPr>
              <a:t>In case of any anomaly, (i.e. If any sensor value exceeds a given threshold value) the corresponding LEDs on the helmet are switched on, alerting the person wearing it. The NodeMCU alerts the central system through the Thingspeak channel. </a:t>
            </a:r>
          </a:p>
          <a:p>
            <a:pPr marL="457200" indent="-457200">
              <a:buFont typeface="Wingdings" panose="05000000000000000000" pitchFamily="2" charset="2"/>
              <a:buChar char="§"/>
            </a:pPr>
            <a:r>
              <a:rPr lang="en-US" sz="2800" dirty="0">
                <a:latin typeface="Agency FB" panose="020B0503020202020204" pitchFamily="34" charset="0"/>
              </a:rPr>
              <a:t>The push-button enables the worker to manually trigger the alarm in case of any emergencies. </a:t>
            </a:r>
            <a:endParaRPr lang="en-US" sz="2800" dirty="0">
              <a:solidFill>
                <a:srgbClr val="222222"/>
              </a:solidFill>
              <a:latin typeface="Agency FB" panose="020B0503020202020204" pitchFamily="34" charset="0"/>
            </a:endParaRPr>
          </a:p>
        </p:txBody>
      </p:sp>
    </p:spTree>
    <p:extLst>
      <p:ext uri="{BB962C8B-B14F-4D97-AF65-F5344CB8AC3E}">
        <p14:creationId xmlns:p14="http://schemas.microsoft.com/office/powerpoint/2010/main" val="3835173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A</a:t>
            </a:r>
            <a:r>
              <a:rPr lang="en-US" sz="7200" kern="1200" dirty="0">
                <a:solidFill>
                  <a:schemeClr val="tx1"/>
                </a:solidFill>
                <a:latin typeface="Agency FB" panose="020B0503020202020204" pitchFamily="34" charset="0"/>
              </a:rPr>
              <a:t>pplications</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 name="TextBox 3">
            <a:extLst>
              <a:ext uri="{FF2B5EF4-FFF2-40B4-BE49-F238E27FC236}">
                <a16:creationId xmlns:a16="http://schemas.microsoft.com/office/drawing/2014/main" id="{C803BE33-8DA9-4F86-9C91-E99647686EBC}"/>
              </a:ext>
            </a:extLst>
          </p:cNvPr>
          <p:cNvSpPr txBox="1"/>
          <p:nvPr/>
        </p:nvSpPr>
        <p:spPr>
          <a:xfrm>
            <a:off x="779635" y="1607818"/>
            <a:ext cx="11201400" cy="4832092"/>
          </a:xfrm>
          <a:prstGeom prst="rect">
            <a:avLst/>
          </a:prstGeom>
          <a:noFill/>
        </p:spPr>
        <p:txBody>
          <a:bodyPr wrap="square" rtlCol="0">
            <a:spAutoFit/>
          </a:bodyPr>
          <a:lstStyle/>
          <a:p>
            <a:pPr marL="514350" indent="-514350">
              <a:buFont typeface="Wingdings" panose="05000000000000000000" pitchFamily="2" charset="2"/>
              <a:buChar char="§"/>
            </a:pPr>
            <a:r>
              <a:rPr lang="en-US" sz="2800" dirty="0">
                <a:latin typeface="Agency FB" panose="020B0503020202020204" pitchFamily="34" charset="0"/>
              </a:rPr>
              <a:t>This system can be modified using different types of gas sensors to be used in other kinds of mines.  </a:t>
            </a:r>
          </a:p>
          <a:p>
            <a:pPr marL="457200" indent="-457200">
              <a:buFont typeface="Wingdings" panose="05000000000000000000" pitchFamily="2" charset="2"/>
              <a:buChar char="§"/>
            </a:pPr>
            <a:r>
              <a:rPr lang="en-US" sz="2800" dirty="0">
                <a:latin typeface="Agency FB" panose="020B0503020202020204" pitchFamily="34" charset="0"/>
              </a:rPr>
              <a:t>We can expand the use of these systems beyond mines, and they can be used as general safety measures for firefighters, construction workers, hazardous waste engineers, traffic police and various other professions dealing with dangerous work environments.</a:t>
            </a:r>
          </a:p>
          <a:p>
            <a:pPr marL="514350" indent="-514350">
              <a:buFont typeface="Wingdings" panose="05000000000000000000" pitchFamily="2" charset="2"/>
              <a:buChar char="§"/>
            </a:pPr>
            <a:r>
              <a:rPr lang="en-US" sz="2800" dirty="0">
                <a:latin typeface="Agency FB" panose="020B0503020202020204" pitchFamily="34" charset="0"/>
              </a:rPr>
              <a:t>Within mines, these arrangements can also be used along with existing safety measures like ventilation systems that can be remotely controlled by data from the sensors. If required, the exhaust motors can increase or decrease their speed according to data fed to the Thingspeak. </a:t>
            </a:r>
          </a:p>
          <a:p>
            <a:pPr marL="514350" indent="-514350">
              <a:buFont typeface="Wingdings" panose="05000000000000000000" pitchFamily="2" charset="2"/>
              <a:buChar char="§"/>
            </a:pPr>
            <a:r>
              <a:rPr lang="en-US" sz="2800" dirty="0">
                <a:latin typeface="Agency FB" panose="020B0503020202020204" pitchFamily="34" charset="0"/>
              </a:rPr>
              <a:t>Additionally, the helmet will make it easier to locate the person wearing it in case of cave system collapses or other situations where miners are trapped underground.</a:t>
            </a:r>
            <a:endParaRPr lang="en-US" sz="2800" dirty="0"/>
          </a:p>
        </p:txBody>
      </p:sp>
    </p:spTree>
    <p:extLst>
      <p:ext uri="{BB962C8B-B14F-4D97-AF65-F5344CB8AC3E}">
        <p14:creationId xmlns:p14="http://schemas.microsoft.com/office/powerpoint/2010/main" val="3059191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1256"/>
            <a:ext cx="7384432" cy="842211"/>
          </a:xfrm>
        </p:spPr>
        <p:txBody>
          <a:bodyPr vert="horz" lIns="91440" tIns="45720" rIns="91440" bIns="45720" rtlCol="0" anchor="t">
            <a:normAutofit fontScale="90000"/>
          </a:bodyPr>
          <a:lstStyle/>
          <a:p>
            <a:r>
              <a:rPr lang="en-US" sz="7200" dirty="0">
                <a:solidFill>
                  <a:srgbClr val="FAD93C"/>
                </a:solidFill>
                <a:latin typeface="Agency FB" panose="020B0503020202020204" pitchFamily="34" charset="0"/>
              </a:rPr>
              <a:t>H</a:t>
            </a:r>
            <a:r>
              <a:rPr lang="en-US" sz="7200" dirty="0">
                <a:solidFill>
                  <a:srgbClr val="000000"/>
                </a:solidFill>
                <a:latin typeface="Agency FB" panose="020B0503020202020204" pitchFamily="34" charset="0"/>
              </a:rPr>
              <a:t>ardware and </a:t>
            </a:r>
            <a:r>
              <a:rPr lang="en-US" sz="7200" dirty="0">
                <a:solidFill>
                  <a:srgbClr val="FAD93C"/>
                </a:solidFill>
                <a:latin typeface="Agency FB" panose="020B0503020202020204" pitchFamily="34" charset="0"/>
              </a:rPr>
              <a:t>C</a:t>
            </a:r>
            <a:r>
              <a:rPr lang="en-US" sz="7200" dirty="0">
                <a:solidFill>
                  <a:srgbClr val="000000"/>
                </a:solidFill>
                <a:latin typeface="Agency FB" panose="020B0503020202020204" pitchFamily="34" charset="0"/>
              </a:rPr>
              <a:t>omponents</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TextBox 2">
            <a:extLst>
              <a:ext uri="{FF2B5EF4-FFF2-40B4-BE49-F238E27FC236}">
                <a16:creationId xmlns:a16="http://schemas.microsoft.com/office/drawing/2014/main" id="{91A94B64-CDCA-4284-A908-3392CBB6FEEC}"/>
              </a:ext>
            </a:extLst>
          </p:cNvPr>
          <p:cNvSpPr txBox="1"/>
          <p:nvPr/>
        </p:nvSpPr>
        <p:spPr>
          <a:xfrm>
            <a:off x="779635" y="1846847"/>
            <a:ext cx="11593287" cy="5262979"/>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NodeMCU – The Primary Microcontroller to transmit information between helmets and a central database.</a:t>
            </a:r>
          </a:p>
          <a:p>
            <a:pPr marL="457200" indent="-457200">
              <a:buFont typeface="Wingdings" panose="05000000000000000000" pitchFamily="2" charset="2"/>
              <a:buChar char="§"/>
            </a:pPr>
            <a:r>
              <a:rPr lang="en-US" sz="2800" dirty="0">
                <a:latin typeface="Agency FB" panose="020B0503020202020204" pitchFamily="34" charset="0"/>
              </a:rPr>
              <a:t>DHT11 Sensor – Standard sensor used to detect Temperature and Humidity in the mines.</a:t>
            </a:r>
          </a:p>
          <a:p>
            <a:pPr marL="457200" indent="-457200">
              <a:buFont typeface="Wingdings" panose="05000000000000000000" pitchFamily="2" charset="2"/>
              <a:buChar char="§"/>
            </a:pPr>
            <a:r>
              <a:rPr lang="en-US" sz="2800" i="0" dirty="0">
                <a:solidFill>
                  <a:srgbClr val="222222"/>
                </a:solidFill>
                <a:effectLst/>
                <a:latin typeface="Agency FB" panose="020B0503020202020204" pitchFamily="34" charset="0"/>
              </a:rPr>
              <a:t>MQ-2 Sensor – Standard gas sensor used to detect the presence and intensity of dangerous gasses in the environment.</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CZN-15E Sound Sensor – To detect loud explosions that could potentially be catastrophic.</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Push Button – Acts as a manual Alarm trigger switch that labourers cab use when they detect danger.</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LEDs -  Multiple LEDs can be used in the system for various indications: LEDs turn on in case of any hazard, else they remain off.</a:t>
            </a:r>
          </a:p>
          <a:p>
            <a:pPr marL="457200" indent="-457200">
              <a:buFont typeface="Wingdings" panose="05000000000000000000" pitchFamily="2" charset="2"/>
              <a:buChar char="§"/>
            </a:pP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endParaRPr lang="en-US" sz="2800" i="0" dirty="0">
              <a:solidFill>
                <a:srgbClr val="222222"/>
              </a:solidFill>
              <a:effectLst/>
              <a:latin typeface="Agency FB" panose="020B0503020202020204" pitchFamily="34" charset="0"/>
            </a:endParaRPr>
          </a:p>
        </p:txBody>
      </p:sp>
    </p:spTree>
    <p:extLst>
      <p:ext uri="{BB962C8B-B14F-4D97-AF65-F5344CB8AC3E}">
        <p14:creationId xmlns:p14="http://schemas.microsoft.com/office/powerpoint/2010/main" val="151442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216241" y="1660288"/>
            <a:ext cx="2737974" cy="3061181"/>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ircuit </a:t>
            </a: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endParaRPr lang="en-US" sz="72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4" name="Picture 3" descr="Diagram, schematic&#10;&#10;Description automatically generated">
            <a:extLst>
              <a:ext uri="{FF2B5EF4-FFF2-40B4-BE49-F238E27FC236}">
                <a16:creationId xmlns:a16="http://schemas.microsoft.com/office/drawing/2014/main" id="{9E06907B-C293-482C-8A0B-5BF1F71710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8220" y="1046562"/>
            <a:ext cx="9117035" cy="4980058"/>
          </a:xfrm>
          <a:prstGeom prst="rect">
            <a:avLst/>
          </a:prstGeom>
          <a:ln w="28575">
            <a:solidFill>
              <a:schemeClr val="tx1"/>
            </a:solidFill>
          </a:ln>
        </p:spPr>
      </p:pic>
    </p:spTree>
    <p:extLst>
      <p:ext uri="{BB962C8B-B14F-4D97-AF65-F5344CB8AC3E}">
        <p14:creationId xmlns:p14="http://schemas.microsoft.com/office/powerpoint/2010/main" val="993779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74346"/>
            <a:ext cx="2468294" cy="3509305"/>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D</a:t>
            </a:r>
            <a:r>
              <a:rPr lang="en-US" sz="7200" dirty="0">
                <a:solidFill>
                  <a:srgbClr val="000000"/>
                </a:solidFill>
                <a:latin typeface="Agency FB" panose="020B0503020202020204" pitchFamily="34" charset="0"/>
              </a:rPr>
              <a:t>ata </a:t>
            </a:r>
            <a:r>
              <a:rPr lang="en-US" sz="7200" dirty="0">
                <a:solidFill>
                  <a:srgbClr val="FAD93C"/>
                </a:solidFill>
                <a:latin typeface="Agency FB" panose="020B0503020202020204" pitchFamily="34" charset="0"/>
              </a:rPr>
              <a:t>F</a:t>
            </a:r>
            <a:r>
              <a:rPr lang="en-US" sz="7200" dirty="0">
                <a:solidFill>
                  <a:srgbClr val="000000"/>
                </a:solidFill>
                <a:latin typeface="Agency FB" panose="020B0503020202020204" pitchFamily="34" charset="0"/>
              </a:rPr>
              <a:t>low </a:t>
            </a:r>
            <a:r>
              <a:rPr lang="en-US" sz="7200" dirty="0">
                <a:solidFill>
                  <a:srgbClr val="FAD93C"/>
                </a:solidFill>
                <a:latin typeface="Agency FB" panose="020B0503020202020204" pitchFamily="34" charset="0"/>
              </a:rPr>
              <a:t>P</a:t>
            </a:r>
            <a:r>
              <a:rPr lang="en-US" sz="7200" dirty="0">
                <a:solidFill>
                  <a:srgbClr val="000000"/>
                </a:solidFill>
                <a:latin typeface="Agency FB" panose="020B0503020202020204" pitchFamily="34" charset="0"/>
              </a:rPr>
              <a:t>ipeline</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914CF7E0-FFA6-4073-9F3F-1828DDE42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8140" y="192340"/>
            <a:ext cx="7581900" cy="6473319"/>
          </a:xfrm>
          <a:prstGeom prst="rect">
            <a:avLst/>
          </a:prstGeom>
          <a:ln w="28575">
            <a:solidFill>
              <a:schemeClr val="tx1"/>
            </a:solidFill>
          </a:ln>
        </p:spPr>
      </p:pic>
    </p:spTree>
    <p:extLst>
      <p:ext uri="{BB962C8B-B14F-4D97-AF65-F5344CB8AC3E}">
        <p14:creationId xmlns:p14="http://schemas.microsoft.com/office/powerpoint/2010/main" val="380211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60288"/>
            <a:ext cx="3802577" cy="3834904"/>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ode </a:t>
            </a:r>
            <a:br>
              <a:rPr lang="en-US" sz="7200" dirty="0">
                <a:latin typeface="Agency FB" panose="020B0503020202020204" pitchFamily="34" charset="0"/>
              </a:rPr>
            </a:br>
            <a:r>
              <a:rPr lang="en-US" sz="7200" dirty="0">
                <a:solidFill>
                  <a:srgbClr val="FAD93C"/>
                </a:solidFill>
                <a:latin typeface="Agency FB" panose="020B0503020202020204" pitchFamily="34" charset="0"/>
              </a:rPr>
              <a:t>F</a:t>
            </a:r>
            <a:r>
              <a:rPr lang="en-US" sz="7200" dirty="0">
                <a:latin typeface="Agency FB" panose="020B0503020202020204" pitchFamily="34" charset="0"/>
              </a:rPr>
              <a:t>low</a:t>
            </a:r>
            <a:br>
              <a:rPr lang="en-US" sz="7200" dirty="0">
                <a:latin typeface="Agency FB" panose="020B0503020202020204" pitchFamily="34" charset="0"/>
              </a:rPr>
            </a:b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br>
              <a:rPr lang="en-US" sz="7200" dirty="0">
                <a:latin typeface="Agency FB" panose="020B0503020202020204" pitchFamily="34" charset="0"/>
              </a:rPr>
            </a:br>
            <a:br>
              <a:rPr lang="en-US" sz="2000" dirty="0">
                <a:latin typeface="Agency FB" panose="020B0503020202020204" pitchFamily="34" charset="0"/>
              </a:rPr>
            </a:br>
            <a:r>
              <a:rPr lang="en-US" sz="2400" dirty="0">
                <a:latin typeface="Agency FB" panose="020B0503020202020204" pitchFamily="34" charset="0"/>
              </a:rPr>
              <a:t>(Full Code Attatched with PPT)</a:t>
            </a:r>
            <a:endParaRPr lang="en-US" sz="24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0A866B6B-0E02-4495-BD11-EE6F50A088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3108" y="121993"/>
            <a:ext cx="6801042" cy="6614013"/>
          </a:xfrm>
          <a:prstGeom prst="rect">
            <a:avLst/>
          </a:prstGeom>
          <a:ln w="28575">
            <a:solidFill>
              <a:schemeClr val="tx1"/>
            </a:solidFill>
          </a:ln>
        </p:spPr>
      </p:pic>
    </p:spTree>
    <p:extLst>
      <p:ext uri="{BB962C8B-B14F-4D97-AF65-F5344CB8AC3E}">
        <p14:creationId xmlns:p14="http://schemas.microsoft.com/office/powerpoint/2010/main" val="349532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135947" y="159325"/>
            <a:ext cx="3619499" cy="1843645"/>
          </a:xfrm>
        </p:spPr>
        <p:txBody>
          <a:bodyPr>
            <a:noAutofit/>
          </a:bodyPr>
          <a:lstStyle/>
          <a:p>
            <a:pPr algn="r"/>
            <a:r>
              <a:rPr lang="en-US" sz="7200" dirty="0">
                <a:solidFill>
                  <a:srgbClr val="FAD93C"/>
                </a:solidFill>
                <a:latin typeface="Agency FB" panose="020B0503020202020204" pitchFamily="34" charset="0"/>
              </a:rPr>
              <a:t>T</a:t>
            </a:r>
            <a:r>
              <a:rPr lang="en-US" sz="7200" dirty="0">
                <a:solidFill>
                  <a:srgbClr val="000000"/>
                </a:solidFill>
                <a:latin typeface="Agency FB" panose="020B0503020202020204" pitchFamily="34" charset="0"/>
              </a:rPr>
              <a:t>HANK </a:t>
            </a:r>
            <a:r>
              <a:rPr lang="en-US" sz="7200" dirty="0">
                <a:solidFill>
                  <a:srgbClr val="FAD93C"/>
                </a:solidFill>
                <a:latin typeface="Agency FB" panose="020B0503020202020204" pitchFamily="34" charset="0"/>
              </a:rPr>
              <a:t>Y</a:t>
            </a:r>
            <a:r>
              <a:rPr lang="en-US" sz="7200" dirty="0">
                <a:solidFill>
                  <a:srgbClr val="000000"/>
                </a:solidFill>
                <a:latin typeface="Agency FB" panose="020B0503020202020204" pitchFamily="34" charset="0"/>
              </a:rPr>
              <a:t>OU</a:t>
            </a:r>
            <a:endParaRPr lang="en-US" sz="40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flipH="1">
            <a:off x="4048125" y="-8035"/>
            <a:ext cx="8143875" cy="6874069"/>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
        <p:nvSpPr>
          <p:cNvPr id="7" name="Subtitle 6">
            <a:extLst>
              <a:ext uri="{FF2B5EF4-FFF2-40B4-BE49-F238E27FC236}">
                <a16:creationId xmlns:a16="http://schemas.microsoft.com/office/drawing/2014/main" id="{6A7CE932-23DB-4CEB-A461-58B3A2973D6E}"/>
              </a:ext>
            </a:extLst>
          </p:cNvPr>
          <p:cNvSpPr>
            <a:spLocks noGrp="1"/>
          </p:cNvSpPr>
          <p:nvPr>
            <p:ph type="subTitle" idx="1"/>
          </p:nvPr>
        </p:nvSpPr>
        <p:spPr>
          <a:xfrm>
            <a:off x="323516" y="6154615"/>
            <a:ext cx="3431930" cy="544060"/>
          </a:xfrm>
        </p:spPr>
        <p:txBody>
          <a:bodyPr>
            <a:normAutofit fontScale="92500"/>
          </a:bodyPr>
          <a:lstStyle/>
          <a:p>
            <a:r>
              <a:rPr lang="en-US" sz="2800" dirty="0">
                <a:solidFill>
                  <a:srgbClr val="FAD93C"/>
                </a:solidFill>
                <a:latin typeface="Agency FB" panose="020B0503020202020204" pitchFamily="34" charset="0"/>
              </a:rPr>
              <a:t>S</a:t>
            </a:r>
            <a:r>
              <a:rPr lang="en-US" sz="2800" dirty="0">
                <a:latin typeface="Agency FB" panose="020B0503020202020204" pitchFamily="34" charset="0"/>
              </a:rPr>
              <a:t>TAY </a:t>
            </a:r>
            <a:r>
              <a:rPr lang="en-US" sz="2800" dirty="0">
                <a:solidFill>
                  <a:srgbClr val="FAD93C"/>
                </a:solidFill>
                <a:latin typeface="Agency FB" panose="020B0503020202020204" pitchFamily="34" charset="0"/>
              </a:rPr>
              <a:t>S</a:t>
            </a:r>
            <a:r>
              <a:rPr lang="en-US" sz="2800" dirty="0">
                <a:latin typeface="Agency FB" panose="020B0503020202020204" pitchFamily="34" charset="0"/>
              </a:rPr>
              <a:t>AFE AND </a:t>
            </a:r>
            <a:r>
              <a:rPr lang="en-US" sz="2800" dirty="0">
                <a:solidFill>
                  <a:srgbClr val="FAD93C"/>
                </a:solidFill>
                <a:latin typeface="Agency FB" panose="020B0503020202020204" pitchFamily="34" charset="0"/>
              </a:rPr>
              <a:t>H</a:t>
            </a:r>
            <a:r>
              <a:rPr lang="en-US" sz="2800" dirty="0">
                <a:latin typeface="Agency FB" panose="020B0503020202020204" pitchFamily="34" charset="0"/>
              </a:rPr>
              <a:t>APPY </a:t>
            </a:r>
            <a:r>
              <a:rPr lang="en-US" sz="2800" dirty="0">
                <a:solidFill>
                  <a:srgbClr val="FAD93C"/>
                </a:solidFill>
                <a:latin typeface="Agency FB" panose="020B0503020202020204" pitchFamily="34" charset="0"/>
              </a:rPr>
              <a:t>M</a:t>
            </a:r>
            <a:r>
              <a:rPr lang="en-US" sz="2800" dirty="0">
                <a:latin typeface="Agency FB" panose="020B0503020202020204" pitchFamily="34" charset="0"/>
              </a:rPr>
              <a:t>INING!</a:t>
            </a:r>
          </a:p>
          <a:p>
            <a:endParaRPr lang="en-US" dirty="0"/>
          </a:p>
        </p:txBody>
      </p:sp>
    </p:spTree>
    <p:extLst>
      <p:ext uri="{BB962C8B-B14F-4D97-AF65-F5344CB8AC3E}">
        <p14:creationId xmlns:p14="http://schemas.microsoft.com/office/powerpoint/2010/main" val="123146133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TotalTime>
  <Words>585</Words>
  <Application>Microsoft Office PowerPoint</Application>
  <PresentationFormat>Widescreen</PresentationFormat>
  <Paragraphs>32</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Agency FB</vt:lpstr>
      <vt:lpstr>Arial</vt:lpstr>
      <vt:lpstr>Calibri</vt:lpstr>
      <vt:lpstr>Calibri Light</vt:lpstr>
      <vt:lpstr>Wingdings</vt:lpstr>
      <vt:lpstr>Office Theme</vt:lpstr>
      <vt:lpstr>NOT A HELMET A Coal Mine Safety Standard</vt:lpstr>
      <vt:lpstr>Project Motivation</vt:lpstr>
      <vt:lpstr>Project Use-Case</vt:lpstr>
      <vt:lpstr>Applications</vt:lpstr>
      <vt:lpstr>Hardware and Components</vt:lpstr>
      <vt:lpstr>Circuit Diagram</vt:lpstr>
      <vt:lpstr>Data Flow Pipeline</vt:lpstr>
      <vt:lpstr>Code  Flow Diagram  (Full Code Attatched with PPT)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 A HELMET A Coal Mine Safety Standard</dc:title>
  <dc:creator>Hemant Suresh</dc:creator>
  <cp:lastModifiedBy>Hemant Suresh</cp:lastModifiedBy>
  <cp:revision>11</cp:revision>
  <dcterms:created xsi:type="dcterms:W3CDTF">2020-10-01T14:49:07Z</dcterms:created>
  <dcterms:modified xsi:type="dcterms:W3CDTF">2020-10-01T21:52:27Z</dcterms:modified>
</cp:coreProperties>
</file>

<file path=docProps/thumbnail.jpeg>
</file>